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306" r:id="rId3"/>
    <p:sldId id="320" r:id="rId4"/>
    <p:sldId id="321" r:id="rId5"/>
    <p:sldId id="311" r:id="rId6"/>
    <p:sldId id="310" r:id="rId7"/>
    <p:sldId id="309" r:id="rId8"/>
    <p:sldId id="315" r:id="rId9"/>
    <p:sldId id="312" r:id="rId10"/>
    <p:sldId id="318" r:id="rId11"/>
    <p:sldId id="324" r:id="rId12"/>
    <p:sldId id="325" r:id="rId13"/>
    <p:sldId id="319" r:id="rId14"/>
    <p:sldId id="322" r:id="rId15"/>
    <p:sldId id="323" r:id="rId16"/>
    <p:sldId id="326" r:id="rId17"/>
    <p:sldId id="259" r:id="rId18"/>
  </p:sldIdLst>
  <p:sldSz cx="9144000" cy="5143500" type="screen16x9"/>
  <p:notesSz cx="6858000" cy="9144000"/>
  <p:embeddedFontLst>
    <p:embeddedFont>
      <p:font typeface="Constantia" panose="02030602050306030303" pitchFamily="18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Proxima Nova Semibold" panose="020B0604020202020204" charset="0"/>
      <p:regular r:id="rId28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3F8BB8-89AC-4419-978F-B9D7ED533BFE}">
  <a:tblStyle styleId="{4D3F8BB8-89AC-4419-978F-B9D7ED533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16344D9-7FD1-27C2-8211-AAA89F81C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567F8488-39FA-6A9B-5E44-75B691DB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989A352B-7596-7A44-FD09-C84CDDDC6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37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14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BB6E523D-FAE0-8B88-238A-66D6B2D56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B9256983-FFF4-3B27-6C36-E02CCD357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29BBA5ED-61D4-3F06-B971-901290268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5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C37E8A70-148A-89FE-926E-6B41C779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AF97D385-DF55-6F34-68A7-4CCB3115F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DD12C6A0-FC9E-00A3-28D8-B9116A661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321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2D00380B-BA51-1A3F-0602-6C7411F2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DCEC83AF-1027-4EBB-BEE6-B235C35A6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4A500B80-3D51-5860-31C2-BBFAB9B89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223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99C22E0F-0CE3-5107-C1CB-AF64C04D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1B221524-9FEF-A9FC-DF2C-7E20571E0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679EDEF5-B291-A9FA-1CF8-0A1872B5A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81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19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20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36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82e301300_0_45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482e301300_0_4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900"/>
              </a:spcBef>
              <a:spcAft>
                <a:spcPts val="9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3482e301300_0_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APCOER, PUNE (A.Y. 2024-25)</a:t>
            </a:r>
            <a:endParaRPr/>
          </a:p>
        </p:txBody>
      </p:sp>
      <p:sp>
        <p:nvSpPr>
          <p:cNvPr id="58" name="Google Shape;58;g3482e301300_0_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857D7D5-1A37-411D-B18B-56FE53DC3DBC}" type="datetime1">
              <a:rPr lang="en-US" smtClean="0"/>
              <a:pPr/>
              <a:t>6/12/2025</a:t>
            </a:fld>
            <a:endParaRPr/>
          </a:p>
        </p:txBody>
      </p:sp>
      <p:sp>
        <p:nvSpPr>
          <p:cNvPr id="59" name="Google Shape;59;g3482e301300_0_45"/>
          <p:cNvSpPr txBox="1">
            <a:spLocks noGrp="1"/>
          </p:cNvSpPr>
          <p:nvPr>
            <p:ph type="sldNum" idx="12"/>
          </p:nvPr>
        </p:nvSpPr>
        <p:spPr>
          <a:xfrm>
            <a:off x="8485361" y="4902295"/>
            <a:ext cx="240000" cy="1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8575" marR="0" lvl="0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5" marR="0" lvl="1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28575" marR="0" lvl="2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28575" marR="0" lvl="3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8575" marR="0" lvl="4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8575" marR="0" lvl="5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8575" marR="0" lvl="6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8575" marR="0" lvl="7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8575" marR="0" lvl="8" indent="0" algn="l">
              <a:lnSpc>
                <a:spcPct val="117500"/>
              </a:lnSpc>
              <a:spcBef>
                <a:spcPts val="0"/>
              </a:spcBef>
              <a:buNone/>
              <a:defRPr sz="900" b="0" i="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88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3282842" y="2992625"/>
            <a:ext cx="251932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IN" sz="15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Guidance of </a:t>
            </a:r>
            <a:endParaRPr sz="1350" dirty="0">
              <a:solidFill>
                <a:schemeClr val="bg1"/>
              </a:solidFill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Times New Roman"/>
                <a:cs typeface="Times New Roman"/>
                <a:sym typeface="Times New Roman"/>
              </a:rPr>
              <a:t>DR. JITENDRA MUSALE 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330493" y="1404851"/>
            <a:ext cx="6288139" cy="9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IN" sz="1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“DEEFLYZER : HYBRID MODEL TO DETECT COMPLEX DEEPFAKE IN DIGITAL MEDIA”</a:t>
            </a:r>
            <a:endParaRPr sz="1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4088801" y="143972"/>
            <a:ext cx="771525" cy="2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4" rIns="0" bIns="0" anchor="t" anchorCtr="0">
            <a:spAutoFit/>
          </a:bodyPr>
          <a:lstStyle/>
          <a:p>
            <a:pPr marL="7144" algn="ctr">
              <a:spcBef>
                <a:spcPts val="56"/>
              </a:spcBef>
            </a:pPr>
            <a:r>
              <a:rPr lang="en-IN" sz="135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ABMSP'S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1045562" y="437066"/>
            <a:ext cx="6858000" cy="84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4" rIns="0" bIns="0" anchor="t" anchorCtr="0">
            <a:spAutoFit/>
          </a:bodyPr>
          <a:lstStyle/>
          <a:p>
            <a:pPr marL="170736" algn="ctr"/>
            <a:r>
              <a:rPr lang="en-IN" sz="1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Anantrao Pawar College of Engineering &amp; Research</a:t>
            </a:r>
            <a:r>
              <a:rPr lang="en-IN" sz="15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170736" algn="ctr"/>
            <a:r>
              <a:rPr lang="en-IN" sz="1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1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39861" marR="1618417" algn="ctr">
              <a:lnSpc>
                <a:spcPct val="101699"/>
              </a:lnSpc>
              <a:spcBef>
                <a:spcPts val="28"/>
              </a:spcBef>
            </a:pPr>
            <a:r>
              <a:rPr lang="en-IN" sz="1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Review (Stage II)</a:t>
            </a:r>
            <a:endParaRPr sz="1200" dirty="0">
              <a:solidFill>
                <a:schemeClr val="bg1"/>
              </a:solidFill>
            </a:endParaRPr>
          </a:p>
          <a:p>
            <a:pPr marL="1739861" marR="1618417" algn="ctr">
              <a:lnSpc>
                <a:spcPct val="101699"/>
              </a:lnSpc>
              <a:spcBef>
                <a:spcPts val="28"/>
              </a:spcBef>
            </a:pPr>
            <a:r>
              <a:rPr lang="en-IN" sz="1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sz="1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2391626" y="1975685"/>
            <a:ext cx="416586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9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           PRESENTED BY</a:t>
            </a:r>
          </a:p>
          <a:p>
            <a:pPr>
              <a:lnSpc>
                <a:spcPct val="150000"/>
              </a:lnSpc>
            </a:pPr>
            <a:r>
              <a:rPr lang="en-IN" sz="9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SOHAM KOLAPKAR		     Seat No: B401100154</a:t>
            </a:r>
            <a:endParaRPr sz="9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</a:pPr>
            <a:r>
              <a:rPr lang="en-IN" sz="9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RIYA KSHIRSAGAR	                               	     Seat No: B401100155</a:t>
            </a:r>
          </a:p>
          <a:p>
            <a:pPr>
              <a:lnSpc>
                <a:spcPct val="150000"/>
              </a:lnSpc>
            </a:pPr>
            <a:r>
              <a:rPr lang="en-IN" sz="9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CHARUDATTA THAKARE	 	     Seat No: B401100190</a:t>
            </a:r>
          </a:p>
          <a:p>
            <a:pPr>
              <a:lnSpc>
                <a:spcPct val="150000"/>
              </a:lnSpc>
            </a:pPr>
            <a:r>
              <a:rPr lang="en-IN" sz="9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SHANTANU SHINDE             	 	     Seat No: B401100178</a:t>
            </a:r>
            <a:endParaRPr sz="9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" descr="सावित्रीबाई फुले पुणे विद्यापीठ - विकिपीडिया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4079" y="3568368"/>
            <a:ext cx="1035842" cy="77688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2527518" y="4289450"/>
            <a:ext cx="4029975" cy="8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IN" sz="165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  <a:endParaRPr sz="1800" dirty="0">
              <a:solidFill>
                <a:schemeClr val="bg1"/>
              </a:solidFill>
            </a:endParaRPr>
          </a:p>
          <a:p>
            <a:pPr algn="ctr"/>
            <a:endParaRPr sz="45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15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Savitribai Phule University</a:t>
            </a:r>
            <a:endParaRPr sz="1650" dirty="0">
              <a:solidFill>
                <a:schemeClr val="bg1"/>
              </a:solidFill>
            </a:endParaRPr>
          </a:p>
          <a:p>
            <a:pPr algn="ctr"/>
            <a:r>
              <a:rPr lang="en-IN" sz="15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A.Y. - 2024-25</a:t>
            </a:r>
            <a:endParaRPr sz="1650" dirty="0">
              <a:solidFill>
                <a:schemeClr val="bg1"/>
              </a:solidFill>
            </a:endParaRPr>
          </a:p>
        </p:txBody>
      </p:sp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l="22998" t="14903" r="23003" b="13096"/>
          <a:stretch/>
        </p:blipFill>
        <p:spPr>
          <a:xfrm>
            <a:off x="7483720" y="142463"/>
            <a:ext cx="1513714" cy="114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07" y="142462"/>
            <a:ext cx="1513715" cy="112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E2EB-4046-0351-8610-16D5B280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000" b="1" u="sng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CFA1-A37B-E6BE-F3DC-9C7B816F2E05}"/>
              </a:ext>
            </a:extLst>
          </p:cNvPr>
          <p:cNvSpPr txBox="1"/>
          <p:nvPr/>
        </p:nvSpPr>
        <p:spPr>
          <a:xfrm>
            <a:off x="359765" y="2202418"/>
            <a:ext cx="2533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Video Detection Accuracy (InceptionV3 + LSTM): </a:t>
            </a:r>
            <a:r>
              <a:rPr lang="en-IN" b="1" dirty="0">
                <a:solidFill>
                  <a:schemeClr val="bg1"/>
                </a:solidFill>
              </a:rPr>
              <a:t>96.17%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Audio Detection Accuracy (Wav2Vec 2.0 on </a:t>
            </a:r>
            <a:r>
              <a:rPr lang="en-IN" dirty="0" err="1">
                <a:solidFill>
                  <a:schemeClr val="bg1"/>
                </a:solidFill>
              </a:rPr>
              <a:t>ASVSpoof</a:t>
            </a:r>
            <a:r>
              <a:rPr lang="en-IN" dirty="0">
                <a:solidFill>
                  <a:schemeClr val="bg1"/>
                </a:solidFill>
              </a:rPr>
              <a:t> 2019): </a:t>
            </a:r>
            <a:r>
              <a:rPr lang="en-IN" b="1" dirty="0">
                <a:solidFill>
                  <a:schemeClr val="bg1"/>
                </a:solidFill>
              </a:rPr>
              <a:t>96%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Localization Feature: Identifies tampered regions in video/audio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7647C5-3CBE-2917-FFEA-F5805D657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13286"/>
              </p:ext>
            </p:extLst>
          </p:nvPr>
        </p:nvGraphicFramePr>
        <p:xfrm>
          <a:off x="3338365" y="139538"/>
          <a:ext cx="4443196" cy="2256222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1108756">
                  <a:extLst>
                    <a:ext uri="{9D8B030D-6E8A-4147-A177-3AD203B41FA5}">
                      <a16:colId xmlns:a16="http://schemas.microsoft.com/office/drawing/2014/main" val="3040838597"/>
                    </a:ext>
                  </a:extLst>
                </a:gridCol>
                <a:gridCol w="806278">
                  <a:extLst>
                    <a:ext uri="{9D8B030D-6E8A-4147-A177-3AD203B41FA5}">
                      <a16:colId xmlns:a16="http://schemas.microsoft.com/office/drawing/2014/main" val="808441611"/>
                    </a:ext>
                  </a:extLst>
                </a:gridCol>
                <a:gridCol w="872034">
                  <a:extLst>
                    <a:ext uri="{9D8B030D-6E8A-4147-A177-3AD203B41FA5}">
                      <a16:colId xmlns:a16="http://schemas.microsoft.com/office/drawing/2014/main" val="1531951070"/>
                    </a:ext>
                  </a:extLst>
                </a:gridCol>
                <a:gridCol w="871420">
                  <a:extLst>
                    <a:ext uri="{9D8B030D-6E8A-4147-A177-3AD203B41FA5}">
                      <a16:colId xmlns:a16="http://schemas.microsoft.com/office/drawing/2014/main" val="2641339440"/>
                    </a:ext>
                  </a:extLst>
                </a:gridCol>
                <a:gridCol w="784708">
                  <a:extLst>
                    <a:ext uri="{9D8B030D-6E8A-4147-A177-3AD203B41FA5}">
                      <a16:colId xmlns:a16="http://schemas.microsoft.com/office/drawing/2014/main" val="1084210004"/>
                    </a:ext>
                  </a:extLst>
                </a:gridCol>
              </a:tblGrid>
              <a:tr h="275022">
                <a:tc rowSpan="2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Dataset Used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Performance Metric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80921"/>
                  </a:ext>
                </a:extLst>
              </a:tr>
              <a:tr h="1486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9693539"/>
                  </a:ext>
                </a:extLst>
              </a:tr>
              <a:tr h="148676">
                <a:tc rowSpan="3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InceptionV3+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LSTM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DFDC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96.17%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89.11%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91.1%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4992800"/>
                  </a:ext>
                </a:extLst>
              </a:tr>
              <a:tr h="1486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FF++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95.11%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87.45%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86.5%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5504533"/>
                  </a:ext>
                </a:extLst>
              </a:tr>
              <a:tr h="27940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Celeb-DF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95.43%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88.15%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84.1%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8094528"/>
                  </a:ext>
                </a:extLst>
              </a:tr>
              <a:tr h="148676">
                <a:tc rowSpan="3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EfficientNet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LSTM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DFDC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95.64%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82.41%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83.2%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977597"/>
                  </a:ext>
                </a:extLst>
              </a:tr>
              <a:tr h="1486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FF++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93.24%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83.17%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82.4%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87233"/>
                  </a:ext>
                </a:extLst>
              </a:tr>
              <a:tr h="2920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Celeb-DF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96.09%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85.72%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84.6%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7758"/>
                  </a:ext>
                </a:extLst>
              </a:tr>
              <a:tr h="148676">
                <a:tc rowSpan="3"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ResNet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LSTM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DFDC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91.79%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82.64%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87.8%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1216710"/>
                  </a:ext>
                </a:extLst>
              </a:tr>
              <a:tr h="1486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FF++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89.44%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84.54%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82.7%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7376721"/>
                  </a:ext>
                </a:extLst>
              </a:tr>
              <a:tr h="27940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Celeb-DF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93.82%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87.15%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89.4%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330129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034F9D-57B7-FC1A-7DEB-9D0E712BD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88" y="2571750"/>
            <a:ext cx="3800234" cy="22455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60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116-2ED4-EE9E-8B39-4A539EF4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u="sng" dirty="0"/>
              <a:t>Outputs</a:t>
            </a:r>
            <a:endParaRPr lang="en-IN" sz="3600" b="1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42263-3A8A-EE68-A080-F14ED29C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8" r="16075"/>
          <a:stretch>
            <a:fillRect/>
          </a:stretch>
        </p:blipFill>
        <p:spPr>
          <a:xfrm>
            <a:off x="247338" y="1387049"/>
            <a:ext cx="4246938" cy="3311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F7443-E519-2237-79A8-ED732459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14" r="15718"/>
          <a:stretch>
            <a:fillRect/>
          </a:stretch>
        </p:blipFill>
        <p:spPr>
          <a:xfrm>
            <a:off x="4572000" y="1387049"/>
            <a:ext cx="4324662" cy="33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A3E-89E7-2E12-F53F-E2383E0D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u="sng" dirty="0"/>
              <a:t>Results</a:t>
            </a:r>
            <a:endParaRPr lang="en-IN" sz="36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2B15B-A43A-7633-42ED-6293D78D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24" r="16147"/>
          <a:stretch>
            <a:fillRect/>
          </a:stretch>
        </p:blipFill>
        <p:spPr>
          <a:xfrm>
            <a:off x="4861146" y="1588958"/>
            <a:ext cx="4160270" cy="3215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405924-A976-0265-85C8-6FCC875D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91" r="8701"/>
          <a:stretch>
            <a:fillRect/>
          </a:stretch>
        </p:blipFill>
        <p:spPr>
          <a:xfrm>
            <a:off x="384911" y="1588958"/>
            <a:ext cx="4336990" cy="32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A672-1BD5-ED03-8C89-19BB3DB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3600" b="1" u="sn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C6A74-74E9-5A36-9F90-7AAE6B961460}"/>
              </a:ext>
            </a:extLst>
          </p:cNvPr>
          <p:cNvSpPr txBox="1"/>
          <p:nvPr/>
        </p:nvSpPr>
        <p:spPr>
          <a:xfrm>
            <a:off x="622092" y="1244184"/>
            <a:ext cx="48643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hybrid deepfake detection framework</a:t>
            </a:r>
            <a:r>
              <a:rPr lang="en-US" dirty="0">
                <a:solidFill>
                  <a:schemeClr val="bg1"/>
                </a:solidFill>
              </a:rPr>
              <a:t> combining state-of-the-art models for both audio and video has been presented.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dual-modality</a:t>
            </a:r>
            <a:r>
              <a:rPr lang="en-US" dirty="0">
                <a:solidFill>
                  <a:schemeClr val="bg1"/>
                </a:solidFill>
              </a:rPr>
              <a:t> detection increases robustness and accuracy.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Localization</a:t>
            </a:r>
            <a:r>
              <a:rPr lang="en-US" dirty="0">
                <a:solidFill>
                  <a:schemeClr val="bg1"/>
                </a:solidFill>
              </a:rPr>
              <a:t> allows forensic insight by visually or acoustically marking fake segments.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demonstrated high accuracy on real-world datasets like DFDC and </a:t>
            </a:r>
            <a:r>
              <a:rPr lang="en-US" dirty="0" err="1">
                <a:solidFill>
                  <a:schemeClr val="bg1"/>
                </a:solidFill>
              </a:rPr>
              <a:t>ASVSpoof</a:t>
            </a:r>
            <a:r>
              <a:rPr lang="en-US" dirty="0">
                <a:solidFill>
                  <a:schemeClr val="bg1"/>
                </a:solidFill>
              </a:rPr>
              <a:t> 2019, showing its applicability in practical security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09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F2F0-B7FB-3B65-4E1F-A9B44CA6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000" b="1" u="sng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99D22-59BA-0FF1-E14F-7F1F10782880}"/>
              </a:ext>
            </a:extLst>
          </p:cNvPr>
          <p:cNvSpPr txBox="1"/>
          <p:nvPr/>
        </p:nvSpPr>
        <p:spPr>
          <a:xfrm>
            <a:off x="323905" y="1101777"/>
            <a:ext cx="84153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[1] Tong Qiao, </a:t>
            </a:r>
            <a:r>
              <a:rPr lang="en-IN" sz="1100" dirty="0" err="1">
                <a:solidFill>
                  <a:schemeClr val="bg1"/>
                </a:solidFill>
              </a:rPr>
              <a:t>Shichuang</a:t>
            </a:r>
            <a:r>
              <a:rPr lang="en-IN" sz="1100" dirty="0">
                <a:solidFill>
                  <a:schemeClr val="bg1"/>
                </a:solidFill>
              </a:rPr>
              <a:t> Xie, </a:t>
            </a:r>
            <a:r>
              <a:rPr lang="en-IN" sz="1100" dirty="0" err="1">
                <a:solidFill>
                  <a:schemeClr val="bg1"/>
                </a:solidFill>
              </a:rPr>
              <a:t>Yanli</a:t>
            </a:r>
            <a:r>
              <a:rPr lang="en-IN" sz="1100" dirty="0">
                <a:solidFill>
                  <a:schemeClr val="bg1"/>
                </a:solidFill>
              </a:rPr>
              <a:t> Chen, Florent </a:t>
            </a:r>
            <a:r>
              <a:rPr lang="en-IN" sz="1100" dirty="0" err="1">
                <a:solidFill>
                  <a:schemeClr val="bg1"/>
                </a:solidFill>
              </a:rPr>
              <a:t>Retraint</a:t>
            </a:r>
            <a:r>
              <a:rPr lang="en-IN" sz="1100" dirty="0">
                <a:solidFill>
                  <a:schemeClr val="bg1"/>
                </a:solidFill>
              </a:rPr>
              <a:t>, Xiangyang Luo “Fully Unsupervised Deepfake Video Detection via Enhanced Contrastive Learning” IEEE Transactions on Pattern Analysis and Machine Intelligence (Volume: 46, Issue: 7, July 2024)</a:t>
            </a:r>
          </a:p>
          <a:p>
            <a:r>
              <a:rPr lang="en-IN" sz="1100" dirty="0">
                <a:solidFill>
                  <a:schemeClr val="bg1"/>
                </a:solidFill>
              </a:rPr>
              <a:t>[2] </a:t>
            </a:r>
            <a:r>
              <a:rPr lang="en-IN" sz="1100" dirty="0" err="1">
                <a:solidFill>
                  <a:schemeClr val="bg1"/>
                </a:solidFill>
              </a:rPr>
              <a:t>Yinlin</a:t>
            </a:r>
            <a:r>
              <a:rPr lang="en-IN" sz="1100" dirty="0">
                <a:solidFill>
                  <a:schemeClr val="bg1"/>
                </a:solidFill>
              </a:rPr>
              <a:t> Guo, </a:t>
            </a:r>
            <a:r>
              <a:rPr lang="en-IN" sz="1100" dirty="0" err="1">
                <a:solidFill>
                  <a:schemeClr val="bg1"/>
                </a:solidFill>
              </a:rPr>
              <a:t>Haofan</a:t>
            </a:r>
            <a:r>
              <a:rPr lang="en-IN" sz="1100" dirty="0">
                <a:solidFill>
                  <a:schemeClr val="bg1"/>
                </a:solidFill>
              </a:rPr>
              <a:t> Huang, Xi Chen, He Zhao, </a:t>
            </a:r>
            <a:r>
              <a:rPr lang="en-IN" sz="1100" dirty="0" err="1">
                <a:solidFill>
                  <a:schemeClr val="bg1"/>
                </a:solidFill>
              </a:rPr>
              <a:t>Yuehai</a:t>
            </a:r>
            <a:r>
              <a:rPr lang="en-IN" sz="1100" dirty="0">
                <a:solidFill>
                  <a:schemeClr val="bg1"/>
                </a:solidFill>
              </a:rPr>
              <a:t> Wang “Audio Deepfake Detection with Self-Supervised </a:t>
            </a:r>
            <a:r>
              <a:rPr lang="en-IN" sz="1100" dirty="0" err="1">
                <a:solidFill>
                  <a:schemeClr val="bg1"/>
                </a:solidFill>
              </a:rPr>
              <a:t>Wavlm</a:t>
            </a:r>
            <a:r>
              <a:rPr lang="en-IN" sz="1100" dirty="0">
                <a:solidFill>
                  <a:schemeClr val="bg1"/>
                </a:solidFill>
              </a:rPr>
              <a:t> and Multi-Fusion Attentive Classifier” 2024 IEEE International Conference on Acoustics, Speech and Signal Processing (ICASSP)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[3] Manoj Kumar, Praveen Kumar Rai, Pankaj Kumar “A Novel Approach for Detecting Deepfake Face Using Machine Learning Algorithms” 2024 2nd International Conference on Disruptive Technologies (ICDT)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[4] Huimin She, </a:t>
            </a:r>
            <a:r>
              <a:rPr lang="en-IN" sz="1100" dirty="0" err="1">
                <a:solidFill>
                  <a:schemeClr val="bg1"/>
                </a:solidFill>
              </a:rPr>
              <a:t>Yongjian</a:t>
            </a:r>
            <a:r>
              <a:rPr lang="en-IN" sz="1100" dirty="0">
                <a:solidFill>
                  <a:schemeClr val="bg1"/>
                </a:solidFill>
              </a:rPr>
              <a:t> Hu, Beibei Liu, </a:t>
            </a:r>
            <a:r>
              <a:rPr lang="en-IN" sz="1100" dirty="0" err="1">
                <a:solidFill>
                  <a:schemeClr val="bg1"/>
                </a:solidFill>
              </a:rPr>
              <a:t>Jicheng</a:t>
            </a:r>
            <a:r>
              <a:rPr lang="en-IN" sz="1100" dirty="0">
                <a:solidFill>
                  <a:schemeClr val="bg1"/>
                </a:solidFill>
              </a:rPr>
              <a:t> Li, Chang-Tsun Li “Using Graph Neural Networks to Improve Generalization Capability of the Models for Deepfake Detection” IEEE Transactions on Information Forensics 10.1109/TIFS.2024.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[5] Lam Pham, Phat Lam, Truong Nguyen, Huyen Nguyen, Alexander Schindler “Deepfake Audio Detection Using Spectrogram-based Feature and Ensemble of Deep Learning Models” 2024 IEEE 5th International Symposium on the Internet of Sounds (IS2)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[6] M </a:t>
            </a:r>
            <a:r>
              <a:rPr lang="en-IN" sz="1100" dirty="0" err="1">
                <a:solidFill>
                  <a:schemeClr val="bg1"/>
                </a:solidFill>
              </a:rPr>
              <a:t>Sivabalamurugan</a:t>
            </a:r>
            <a:r>
              <a:rPr lang="en-IN" sz="1100" dirty="0">
                <a:solidFill>
                  <a:schemeClr val="bg1"/>
                </a:solidFill>
              </a:rPr>
              <a:t>, T R Swapna “Deepfake detection and classification using local surface geometrical features” 2024 IEEE International Conference on Computer Vision and Machine Intelligence (CVMI)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[7] </a:t>
            </a:r>
            <a:r>
              <a:rPr lang="en-IN" sz="1100" dirty="0" err="1">
                <a:solidFill>
                  <a:schemeClr val="bg1"/>
                </a:solidFill>
              </a:rPr>
              <a:t>Amidela</a:t>
            </a:r>
            <a:r>
              <a:rPr lang="en-IN" sz="1100" dirty="0">
                <a:solidFill>
                  <a:schemeClr val="bg1"/>
                </a:solidFill>
              </a:rPr>
              <a:t> Anil Kumar, S J Dheepthi </a:t>
            </a:r>
            <a:r>
              <a:rPr lang="en-IN" sz="1100" dirty="0" err="1">
                <a:solidFill>
                  <a:schemeClr val="bg1"/>
                </a:solidFill>
              </a:rPr>
              <a:t>Priyangha</a:t>
            </a:r>
            <a:r>
              <a:rPr lang="en-IN" sz="1100" dirty="0">
                <a:solidFill>
                  <a:schemeClr val="bg1"/>
                </a:solidFill>
              </a:rPr>
              <a:t>, P Meghana, </a:t>
            </a:r>
            <a:r>
              <a:rPr lang="en-IN" sz="1100" dirty="0" err="1">
                <a:solidFill>
                  <a:schemeClr val="bg1"/>
                </a:solidFill>
              </a:rPr>
              <a:t>Muppalla</a:t>
            </a:r>
            <a:r>
              <a:rPr lang="en-IN" sz="1100" dirty="0">
                <a:solidFill>
                  <a:schemeClr val="bg1"/>
                </a:solidFill>
              </a:rPr>
              <a:t> Dheeraj, R Aarthi “XAI – Empowered Ensemble Deep Learning for Deepfake Detection” 2024 15th International Conference on Computing Communication and Networking Technologies (ICCCNT)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[8] Daeun Song, </a:t>
            </a:r>
            <a:r>
              <a:rPr lang="en-IN" sz="1100" dirty="0" err="1">
                <a:solidFill>
                  <a:schemeClr val="bg1"/>
                </a:solidFill>
              </a:rPr>
              <a:t>Nayoung</a:t>
            </a:r>
            <a:r>
              <a:rPr lang="en-IN" sz="1100" dirty="0">
                <a:solidFill>
                  <a:schemeClr val="bg1"/>
                </a:solidFill>
              </a:rPr>
              <a:t> Lee, Jiwon Kim, Eunjung Choi “Anomaly Detection of Deepfake Audio Based on Real Audio Using Generative Adversarial Network Model” Open Access IEEE </a:t>
            </a:r>
          </a:p>
          <a:p>
            <a:r>
              <a:rPr lang="en-IN" sz="1100" dirty="0">
                <a:solidFill>
                  <a:schemeClr val="bg1"/>
                </a:solidFill>
              </a:rPr>
              <a:t>[9] </a:t>
            </a:r>
            <a:r>
              <a:rPr lang="en-IN" sz="1100" dirty="0" err="1">
                <a:solidFill>
                  <a:schemeClr val="bg1"/>
                </a:solidFill>
              </a:rPr>
              <a:t>Xiaoke</a:t>
            </a:r>
            <a:r>
              <a:rPr lang="en-IN" sz="1100" dirty="0">
                <a:solidFill>
                  <a:schemeClr val="bg1"/>
                </a:solidFill>
              </a:rPr>
              <a:t> Yang, </a:t>
            </a:r>
            <a:r>
              <a:rPr lang="en-IN" sz="1100" dirty="0" err="1">
                <a:solidFill>
                  <a:schemeClr val="bg1"/>
                </a:solidFill>
              </a:rPr>
              <a:t>Haixu</a:t>
            </a:r>
            <a:r>
              <a:rPr lang="en-IN" sz="1100" dirty="0">
                <a:solidFill>
                  <a:schemeClr val="bg1"/>
                </a:solidFill>
              </a:rPr>
              <a:t> Song, </a:t>
            </a:r>
            <a:r>
              <a:rPr lang="en-IN" sz="1100" dirty="0" err="1">
                <a:solidFill>
                  <a:schemeClr val="bg1"/>
                </a:solidFill>
              </a:rPr>
              <a:t>Xiangyu</a:t>
            </a:r>
            <a:r>
              <a:rPr lang="en-IN" sz="1100" dirty="0">
                <a:solidFill>
                  <a:schemeClr val="bg1"/>
                </a:solidFill>
              </a:rPr>
              <a:t> Lu, Shao-Lun Huang, </a:t>
            </a:r>
            <a:r>
              <a:rPr lang="en-IN" sz="1100" dirty="0" err="1">
                <a:solidFill>
                  <a:schemeClr val="bg1"/>
                </a:solidFill>
              </a:rPr>
              <a:t>Yueqi</a:t>
            </a:r>
            <a:r>
              <a:rPr lang="en-IN" sz="1100" dirty="0">
                <a:solidFill>
                  <a:schemeClr val="bg1"/>
                </a:solidFill>
              </a:rPr>
              <a:t> Duan “</a:t>
            </a:r>
            <a:r>
              <a:rPr lang="en-IN" sz="1100" dirty="0" err="1">
                <a:solidFill>
                  <a:schemeClr val="bg1"/>
                </a:solidFill>
              </a:rPr>
              <a:t>AdaForensics</a:t>
            </a:r>
            <a:r>
              <a:rPr lang="en-IN" sz="1100" dirty="0">
                <a:solidFill>
                  <a:schemeClr val="bg1"/>
                </a:solidFill>
              </a:rPr>
              <a:t>: Learning A Characteristic-aware Adaptive Deepfake Detector” 2024 IEEE International Conference on Multimedia and Expo 10.1109/ICME57554.2024.10687869 (ICME)</a:t>
            </a:r>
          </a:p>
          <a:p>
            <a:r>
              <a:rPr lang="en-IN" sz="1100" dirty="0">
                <a:solidFill>
                  <a:schemeClr val="bg1"/>
                </a:solidFill>
              </a:rPr>
              <a:t>[10] Atharva </a:t>
            </a:r>
            <a:r>
              <a:rPr lang="en-IN" sz="1100" dirty="0" err="1">
                <a:solidFill>
                  <a:schemeClr val="bg1"/>
                </a:solidFill>
              </a:rPr>
              <a:t>Kohapare</a:t>
            </a:r>
            <a:r>
              <a:rPr lang="en-IN" sz="1100" dirty="0">
                <a:solidFill>
                  <a:schemeClr val="bg1"/>
                </a:solidFill>
              </a:rPr>
              <a:t>, Karan </a:t>
            </a:r>
            <a:r>
              <a:rPr lang="en-IN" sz="1100" dirty="0" err="1">
                <a:solidFill>
                  <a:schemeClr val="bg1"/>
                </a:solidFill>
              </a:rPr>
              <a:t>Dhongade</a:t>
            </a:r>
            <a:r>
              <a:rPr lang="en-IN" sz="1100" dirty="0">
                <a:solidFill>
                  <a:schemeClr val="bg1"/>
                </a:solidFill>
              </a:rPr>
              <a:t>, Rahul </a:t>
            </a:r>
            <a:r>
              <a:rPr lang="en-IN" sz="1100" dirty="0" err="1">
                <a:solidFill>
                  <a:schemeClr val="bg1"/>
                </a:solidFill>
              </a:rPr>
              <a:t>Sukare</a:t>
            </a:r>
            <a:r>
              <a:rPr lang="en-IN" sz="1100" dirty="0">
                <a:solidFill>
                  <a:schemeClr val="bg1"/>
                </a:solidFill>
              </a:rPr>
              <a:t>, Priya </a:t>
            </a:r>
            <a:r>
              <a:rPr lang="en-IN" sz="1100" dirty="0" err="1">
                <a:solidFill>
                  <a:schemeClr val="bg1"/>
                </a:solidFill>
              </a:rPr>
              <a:t>Maidamwar</a:t>
            </a:r>
            <a:r>
              <a:rPr lang="en-IN" sz="1100" dirty="0">
                <a:solidFill>
                  <a:schemeClr val="bg1"/>
                </a:solidFill>
              </a:rPr>
              <a:t> “Implementation of Deep Learning Method for Forgery Detection on Social Media” 2024 2nd International Conference on Intelligent Data Communication Technologies and Internet of Things (</a:t>
            </a:r>
            <a:r>
              <a:rPr lang="en-IN" sz="1100" dirty="0" err="1">
                <a:solidFill>
                  <a:schemeClr val="bg1"/>
                </a:solidFill>
              </a:rPr>
              <a:t>IDCIoT</a:t>
            </a:r>
            <a:r>
              <a:rPr lang="en-IN" sz="11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963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C5F5-E623-29F2-5B76-26D858F7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000" b="1" u="sng" dirty="0"/>
              <a:t>Publication Details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CFB7-F286-A0C9-6A4B-8A7C9CEB469B}"/>
              </a:ext>
            </a:extLst>
          </p:cNvPr>
          <p:cNvSpPr txBox="1"/>
          <p:nvPr/>
        </p:nvSpPr>
        <p:spPr>
          <a:xfrm>
            <a:off x="584616" y="1301195"/>
            <a:ext cx="715780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Conference: </a:t>
            </a:r>
            <a:r>
              <a:rPr lang="en-IN" dirty="0">
                <a:solidFill>
                  <a:schemeClr val="bg1"/>
                </a:solidFill>
              </a:rPr>
              <a:t>ICAAAI 2025 (International Conference on Advances and Applications in AI)</a:t>
            </a:r>
          </a:p>
          <a:p>
            <a:r>
              <a:rPr lang="en-IN" b="1" dirty="0">
                <a:solidFill>
                  <a:schemeClr val="bg1"/>
                </a:solidFill>
              </a:rPr>
              <a:t>Paper Title: </a:t>
            </a:r>
            <a:r>
              <a:rPr lang="en-IN" dirty="0">
                <a:solidFill>
                  <a:schemeClr val="bg1"/>
                </a:solidFill>
              </a:rPr>
              <a:t>“</a:t>
            </a:r>
            <a:r>
              <a:rPr lang="en-IN" dirty="0" err="1">
                <a:solidFill>
                  <a:schemeClr val="bg1"/>
                </a:solidFill>
              </a:rPr>
              <a:t>Deeflyzer</a:t>
            </a:r>
            <a:r>
              <a:rPr lang="en-IN" dirty="0">
                <a:solidFill>
                  <a:schemeClr val="bg1"/>
                </a:solidFill>
              </a:rPr>
              <a:t>: A Hybrid Multi-Modal Model for Deepfake Detection”</a:t>
            </a:r>
          </a:p>
          <a:p>
            <a:r>
              <a:rPr lang="en-IN" b="1" dirty="0">
                <a:solidFill>
                  <a:schemeClr val="bg1"/>
                </a:solidFill>
              </a:rPr>
              <a:t>Status: </a:t>
            </a:r>
            <a:r>
              <a:rPr lang="en-IN" dirty="0">
                <a:solidFill>
                  <a:schemeClr val="bg1"/>
                </a:solidFill>
              </a:rPr>
              <a:t>Submitted, awaiting review</a:t>
            </a:r>
          </a:p>
          <a:p>
            <a:r>
              <a:rPr lang="en-IN" b="1" dirty="0">
                <a:solidFill>
                  <a:schemeClr val="bg1"/>
                </a:solidFill>
              </a:rPr>
              <a:t>Plagiarism Check:</a:t>
            </a:r>
            <a:r>
              <a:rPr lang="en-IN" dirty="0">
                <a:solidFill>
                  <a:schemeClr val="bg1"/>
                </a:solidFill>
              </a:rPr>
              <a:t> Cleared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Conference: </a:t>
            </a:r>
            <a:r>
              <a:rPr lang="en-US" dirty="0">
                <a:solidFill>
                  <a:schemeClr val="bg1"/>
                </a:solidFill>
              </a:rPr>
              <a:t>3rd IEEE International Conference on Knowledge Engineering and Communication Systems ( ICKECS) , SJC Institute of Technology , Bangalore </a:t>
            </a:r>
          </a:p>
          <a:p>
            <a:r>
              <a:rPr lang="en-IN" b="1" dirty="0">
                <a:solidFill>
                  <a:schemeClr val="bg1"/>
                </a:solidFill>
              </a:rPr>
              <a:t>Paper Title: </a:t>
            </a:r>
            <a:r>
              <a:rPr lang="en-IN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Deeflyzer</a:t>
            </a:r>
            <a:r>
              <a:rPr lang="en-US" dirty="0">
                <a:solidFill>
                  <a:schemeClr val="bg1"/>
                </a:solidFill>
              </a:rPr>
              <a:t>: Enhancing Media Integrity Through Advanced Deepfake Detection</a:t>
            </a:r>
            <a:r>
              <a:rPr lang="en-IN" dirty="0">
                <a:solidFill>
                  <a:schemeClr val="bg1"/>
                </a:solidFill>
              </a:rPr>
              <a:t>”</a:t>
            </a:r>
          </a:p>
          <a:p>
            <a:r>
              <a:rPr lang="en-IN" b="1" dirty="0">
                <a:solidFill>
                  <a:schemeClr val="bg1"/>
                </a:solidFill>
              </a:rPr>
              <a:t>Status: </a:t>
            </a:r>
            <a:r>
              <a:rPr lang="en-IN" dirty="0">
                <a:solidFill>
                  <a:schemeClr val="bg1"/>
                </a:solidFill>
              </a:rPr>
              <a:t>Submitted, awaiting review</a:t>
            </a:r>
          </a:p>
          <a:p>
            <a:r>
              <a:rPr lang="en-IN" b="1" dirty="0">
                <a:solidFill>
                  <a:schemeClr val="bg1"/>
                </a:solidFill>
              </a:rPr>
              <a:t>Plagiarism Check: </a:t>
            </a:r>
            <a:r>
              <a:rPr lang="en-IN" dirty="0">
                <a:solidFill>
                  <a:schemeClr val="bg1"/>
                </a:solidFill>
              </a:rPr>
              <a:t>Cleared </a:t>
            </a:r>
          </a:p>
        </p:txBody>
      </p:sp>
    </p:spTree>
    <p:extLst>
      <p:ext uri="{BB962C8B-B14F-4D97-AF65-F5344CB8AC3E}">
        <p14:creationId xmlns:p14="http://schemas.microsoft.com/office/powerpoint/2010/main" val="34338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8E63-F286-650C-EF39-16DE65D6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A73B-EFDF-1F35-2ABD-E43319FB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000" b="1" u="sng" dirty="0"/>
              <a:t>Achievement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3E900-8A19-A534-0085-8ADE4CE6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8" y="1720795"/>
            <a:ext cx="3588224" cy="269116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60EDD-3512-A3D7-9C0E-2210677B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3062"/>
            <a:ext cx="3885351" cy="29140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78849-246E-6476-F15B-73F28625466E}"/>
              </a:ext>
            </a:extLst>
          </p:cNvPr>
          <p:cNvSpPr txBox="1"/>
          <p:nvPr/>
        </p:nvSpPr>
        <p:spPr>
          <a:xfrm>
            <a:off x="3998795" y="3977272"/>
            <a:ext cx="523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SYMBIOSIS INSTITUTE OF TECHNOLOGY</a:t>
            </a:r>
          </a:p>
          <a:p>
            <a:pPr algn="ctr"/>
            <a:r>
              <a:rPr lang="en-IN" sz="1800" dirty="0">
                <a:solidFill>
                  <a:schemeClr val="bg1"/>
                </a:solidFill>
              </a:rPr>
              <a:t>2</a:t>
            </a:r>
            <a:r>
              <a:rPr lang="en-IN" sz="1800" baseline="30000" dirty="0">
                <a:solidFill>
                  <a:schemeClr val="bg1"/>
                </a:solidFill>
              </a:rPr>
              <a:t>nd</a:t>
            </a:r>
            <a:r>
              <a:rPr lang="en-IN" sz="1800" dirty="0">
                <a:solidFill>
                  <a:schemeClr val="bg1"/>
                </a:solidFill>
              </a:rPr>
              <a:t> Runner UP</a:t>
            </a:r>
          </a:p>
        </p:txBody>
      </p:sp>
    </p:spTree>
    <p:extLst>
      <p:ext uri="{BB962C8B-B14F-4D97-AF65-F5344CB8AC3E}">
        <p14:creationId xmlns:p14="http://schemas.microsoft.com/office/powerpoint/2010/main" val="245908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684896" y="2388358"/>
            <a:ext cx="4257904" cy="1089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E09F99A6-8FFF-BE9F-B71D-F59B6A7B4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CA4B3EC1-9BF1-A50B-BA1F-3FF31BBEF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903" y="320173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/>
              <a:t>Content:</a:t>
            </a:r>
            <a:endParaRPr sz="3600" u="sng"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A6E090CA-921F-69C0-B4BF-E1C4A6A0D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958232"/>
            <a:ext cx="7172100" cy="4034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Problem Definition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Aim &amp; Objectives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Introduction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Literature Survey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Methodology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Result &amp; Discussions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Conclusion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References 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Publication Details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grpSp>
        <p:nvGrpSpPr>
          <p:cNvPr id="2" name="Google Shape;2381;p73">
            <a:extLst>
              <a:ext uri="{FF2B5EF4-FFF2-40B4-BE49-F238E27FC236}">
                <a16:creationId xmlns:a16="http://schemas.microsoft.com/office/drawing/2014/main" id="{8BCB8A96-8695-7AF4-F1C2-787A9ABC4AC4}"/>
              </a:ext>
            </a:extLst>
          </p:cNvPr>
          <p:cNvGrpSpPr/>
          <p:nvPr/>
        </p:nvGrpSpPr>
        <p:grpSpPr>
          <a:xfrm>
            <a:off x="7562538" y="3792511"/>
            <a:ext cx="1265368" cy="1139253"/>
            <a:chOff x="4791775" y="1877500"/>
            <a:chExt cx="66725" cy="36975"/>
          </a:xfrm>
        </p:grpSpPr>
        <p:sp>
          <p:nvSpPr>
            <p:cNvPr id="3" name="Google Shape;2382;p73">
              <a:extLst>
                <a:ext uri="{FF2B5EF4-FFF2-40B4-BE49-F238E27FC236}">
                  <a16:creationId xmlns:a16="http://schemas.microsoft.com/office/drawing/2014/main" id="{6683503D-671B-57D5-D2D2-94A334F3ECD7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383;p73">
              <a:extLst>
                <a:ext uri="{FF2B5EF4-FFF2-40B4-BE49-F238E27FC236}">
                  <a16:creationId xmlns:a16="http://schemas.microsoft.com/office/drawing/2014/main" id="{9F134FD2-6477-D723-2EDD-7E3CA4845D7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3212;p83">
            <a:extLst>
              <a:ext uri="{FF2B5EF4-FFF2-40B4-BE49-F238E27FC236}">
                <a16:creationId xmlns:a16="http://schemas.microsoft.com/office/drawing/2014/main" id="{A084D84A-4E1E-6DCC-2DC3-4502E31FE5A0}"/>
              </a:ext>
            </a:extLst>
          </p:cNvPr>
          <p:cNvGrpSpPr/>
          <p:nvPr/>
        </p:nvGrpSpPr>
        <p:grpSpPr>
          <a:xfrm>
            <a:off x="3458606" y="439516"/>
            <a:ext cx="1867434" cy="1687336"/>
            <a:chOff x="2903337" y="4279032"/>
            <a:chExt cx="382519" cy="350682"/>
          </a:xfrm>
        </p:grpSpPr>
        <p:sp>
          <p:nvSpPr>
            <p:cNvPr id="8" name="Google Shape;13213;p83">
              <a:extLst>
                <a:ext uri="{FF2B5EF4-FFF2-40B4-BE49-F238E27FC236}">
                  <a16:creationId xmlns:a16="http://schemas.microsoft.com/office/drawing/2014/main" id="{E6B6DE49-AA84-CDA6-5547-DB1030D66DAC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14;p83">
              <a:extLst>
                <a:ext uri="{FF2B5EF4-FFF2-40B4-BE49-F238E27FC236}">
                  <a16:creationId xmlns:a16="http://schemas.microsoft.com/office/drawing/2014/main" id="{F35371C3-5F5E-F6A7-4847-9DD6DEDA35EB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15;p83">
              <a:extLst>
                <a:ext uri="{FF2B5EF4-FFF2-40B4-BE49-F238E27FC236}">
                  <a16:creationId xmlns:a16="http://schemas.microsoft.com/office/drawing/2014/main" id="{EF48AEB5-BBE1-A761-0AE8-96C101B6A19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16;p83">
              <a:extLst>
                <a:ext uri="{FF2B5EF4-FFF2-40B4-BE49-F238E27FC236}">
                  <a16:creationId xmlns:a16="http://schemas.microsoft.com/office/drawing/2014/main" id="{A3180ACA-5A3C-F893-2B50-63F16AD881AD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17;p83">
              <a:extLst>
                <a:ext uri="{FF2B5EF4-FFF2-40B4-BE49-F238E27FC236}">
                  <a16:creationId xmlns:a16="http://schemas.microsoft.com/office/drawing/2014/main" id="{001792BD-9705-451E-29EB-E4FEB1B7538A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18;p83">
              <a:extLst>
                <a:ext uri="{FF2B5EF4-FFF2-40B4-BE49-F238E27FC236}">
                  <a16:creationId xmlns:a16="http://schemas.microsoft.com/office/drawing/2014/main" id="{962C0A23-71C9-5CC3-CA9B-9036C8623637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19;p83">
              <a:extLst>
                <a:ext uri="{FF2B5EF4-FFF2-40B4-BE49-F238E27FC236}">
                  <a16:creationId xmlns:a16="http://schemas.microsoft.com/office/drawing/2014/main" id="{923C1FB0-6C30-0D3C-A53D-1143AAFCDB4B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20;p83">
              <a:extLst>
                <a:ext uri="{FF2B5EF4-FFF2-40B4-BE49-F238E27FC236}">
                  <a16:creationId xmlns:a16="http://schemas.microsoft.com/office/drawing/2014/main" id="{3EEF4568-AADD-EEA1-0AEB-72A567A23BA5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21;p83">
              <a:extLst>
                <a:ext uri="{FF2B5EF4-FFF2-40B4-BE49-F238E27FC236}">
                  <a16:creationId xmlns:a16="http://schemas.microsoft.com/office/drawing/2014/main" id="{C4D5F9D5-B604-932F-3B74-66617A35E6CE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22;p83">
              <a:extLst>
                <a:ext uri="{FF2B5EF4-FFF2-40B4-BE49-F238E27FC236}">
                  <a16:creationId xmlns:a16="http://schemas.microsoft.com/office/drawing/2014/main" id="{E916FF52-2910-0A4A-8961-58425A950107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23;p83">
              <a:extLst>
                <a:ext uri="{FF2B5EF4-FFF2-40B4-BE49-F238E27FC236}">
                  <a16:creationId xmlns:a16="http://schemas.microsoft.com/office/drawing/2014/main" id="{296F2855-430E-3391-0273-0056865484D3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24;p83">
              <a:extLst>
                <a:ext uri="{FF2B5EF4-FFF2-40B4-BE49-F238E27FC236}">
                  <a16:creationId xmlns:a16="http://schemas.microsoft.com/office/drawing/2014/main" id="{DE244B1B-0745-4C51-396B-6B61F5D2D6F7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25;p83">
              <a:extLst>
                <a:ext uri="{FF2B5EF4-FFF2-40B4-BE49-F238E27FC236}">
                  <a16:creationId xmlns:a16="http://schemas.microsoft.com/office/drawing/2014/main" id="{FF3B9216-1E63-5692-C4E9-25B9052B14D0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26;p83">
              <a:extLst>
                <a:ext uri="{FF2B5EF4-FFF2-40B4-BE49-F238E27FC236}">
                  <a16:creationId xmlns:a16="http://schemas.microsoft.com/office/drawing/2014/main" id="{37A7E029-2CBF-6195-40C6-E5C7AEE6E284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227;p83">
              <a:extLst>
                <a:ext uri="{FF2B5EF4-FFF2-40B4-BE49-F238E27FC236}">
                  <a16:creationId xmlns:a16="http://schemas.microsoft.com/office/drawing/2014/main" id="{67D27545-1F1F-F0FC-36E5-90EA59E7B68C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783;p81">
            <a:extLst>
              <a:ext uri="{FF2B5EF4-FFF2-40B4-BE49-F238E27FC236}">
                <a16:creationId xmlns:a16="http://schemas.microsoft.com/office/drawing/2014/main" id="{58799399-E37C-9A1E-9141-FD3533904CC7}"/>
              </a:ext>
            </a:extLst>
          </p:cNvPr>
          <p:cNvGrpSpPr/>
          <p:nvPr/>
        </p:nvGrpSpPr>
        <p:grpSpPr>
          <a:xfrm>
            <a:off x="5113860" y="2642453"/>
            <a:ext cx="1867434" cy="1287712"/>
            <a:chOff x="7108015" y="3396505"/>
            <a:chExt cx="344883" cy="290299"/>
          </a:xfrm>
        </p:grpSpPr>
        <p:sp>
          <p:nvSpPr>
            <p:cNvPr id="24" name="Google Shape;11784;p81">
              <a:extLst>
                <a:ext uri="{FF2B5EF4-FFF2-40B4-BE49-F238E27FC236}">
                  <a16:creationId xmlns:a16="http://schemas.microsoft.com/office/drawing/2014/main" id="{5BEA958A-5080-697A-0F91-B2D763238597}"/>
                </a:ext>
              </a:extLst>
            </p:cNvPr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85;p81">
              <a:extLst>
                <a:ext uri="{FF2B5EF4-FFF2-40B4-BE49-F238E27FC236}">
                  <a16:creationId xmlns:a16="http://schemas.microsoft.com/office/drawing/2014/main" id="{A95A5F7E-AEC8-DFC3-D949-0CAB2C35E05E}"/>
                </a:ext>
              </a:extLst>
            </p:cNvPr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86;p81">
              <a:extLst>
                <a:ext uri="{FF2B5EF4-FFF2-40B4-BE49-F238E27FC236}">
                  <a16:creationId xmlns:a16="http://schemas.microsoft.com/office/drawing/2014/main" id="{B8288F04-8737-8EBE-4FC1-85ED72D47FF7}"/>
                </a:ext>
              </a:extLst>
            </p:cNvPr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87;p81">
              <a:extLst>
                <a:ext uri="{FF2B5EF4-FFF2-40B4-BE49-F238E27FC236}">
                  <a16:creationId xmlns:a16="http://schemas.microsoft.com/office/drawing/2014/main" id="{EC1BAC21-0CD5-1D38-58A3-A273ADD178D3}"/>
                </a:ext>
              </a:extLst>
            </p:cNvPr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288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BE2CB-4598-6342-012D-84AC1564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u="sng" dirty="0"/>
              <a:t>Problem Statement</a:t>
            </a:r>
            <a:endParaRPr lang="en-IN" sz="36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CE6D4-F8C3-8C1F-A7AE-15092D4A8EE6}"/>
              </a:ext>
            </a:extLst>
          </p:cNvPr>
          <p:cNvSpPr txBox="1"/>
          <p:nvPr/>
        </p:nvSpPr>
        <p:spPr>
          <a:xfrm>
            <a:off x="689549" y="1169233"/>
            <a:ext cx="49767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The proliferation of deepfake technology powered by GANs has made it increasingly difficult to distinguish between real and synthetic media. 	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This presents severe challenges, including: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Misinformation and fake news,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Identity theft and fraud,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Political manipulation,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Cybersecurity threats.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Challenge:</a:t>
            </a:r>
            <a:r>
              <a:rPr lang="en-US" dirty="0">
                <a:solidFill>
                  <a:schemeClr val="bg1"/>
                </a:solidFill>
              </a:rPr>
              <a:t> Traditional detection methods struggle to keep pace with advanced deepfake generation techniques, calling for a hybrid, multi-modal, AI-powered detection system.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CEF590-5461-F7D2-55F5-234A9608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283" y="1906973"/>
            <a:ext cx="3140439" cy="27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1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F7C2-6779-F866-3402-1B46C7F7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u="sng" dirty="0"/>
              <a:t>Aims &amp; Objectives</a:t>
            </a:r>
            <a:endParaRPr lang="en-IN" sz="36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7C58C-4433-F975-7723-53FB03B699BB}"/>
              </a:ext>
            </a:extLst>
          </p:cNvPr>
          <p:cNvSpPr txBox="1"/>
          <p:nvPr/>
        </p:nvSpPr>
        <p:spPr>
          <a:xfrm>
            <a:off x="712034" y="1124263"/>
            <a:ext cx="4946753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</a:rPr>
              <a:t>Aim: 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To develop a hybrid AI-based system that detects deepfake content using both video and audio modalities for accurate and interpretable classification.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</a:rPr>
              <a:t>Objectives: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Build a InceptionV3 + LSTM model for video deepfake detection.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Use Wav2Vec 2.0 to detect audio deepfakes.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Incorporate face localization for visual manipulation.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Achieve classification accuracy &gt;96% on benchmark datasets.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Develop an interactive web interface for real-time detection.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C41205-99F6-5875-5878-8FEAD03A4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3" b="4553"/>
          <a:stretch>
            <a:fillRect/>
          </a:stretch>
        </p:blipFill>
        <p:spPr bwMode="auto">
          <a:xfrm>
            <a:off x="5658787" y="1821996"/>
            <a:ext cx="3102964" cy="28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6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41766533-4BF6-2917-ED25-4AA8A3282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769106AF-2C8E-55A2-6A1F-5AA235801ABD}"/>
              </a:ext>
            </a:extLst>
          </p:cNvPr>
          <p:cNvSpPr txBox="1">
            <a:spLocks/>
          </p:cNvSpPr>
          <p:nvPr/>
        </p:nvSpPr>
        <p:spPr>
          <a:xfrm>
            <a:off x="284394" y="455212"/>
            <a:ext cx="5735700" cy="59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dirty="0">
                <a:solidFill>
                  <a:schemeClr val="accent1"/>
                </a:solidFill>
              </a:rPr>
              <a:t>Introduction:</a:t>
            </a:r>
          </a:p>
        </p:txBody>
      </p:sp>
      <p:sp>
        <p:nvSpPr>
          <p:cNvPr id="9" name="Google Shape;171;p39">
            <a:extLst>
              <a:ext uri="{FF2B5EF4-FFF2-40B4-BE49-F238E27FC236}">
                <a16:creationId xmlns:a16="http://schemas.microsoft.com/office/drawing/2014/main" id="{4A8BDCB4-7172-39FA-5CF0-52BD12D7BECA}"/>
              </a:ext>
            </a:extLst>
          </p:cNvPr>
          <p:cNvSpPr txBox="1">
            <a:spLocks/>
          </p:cNvSpPr>
          <p:nvPr/>
        </p:nvSpPr>
        <p:spPr>
          <a:xfrm>
            <a:off x="321732" y="1147720"/>
            <a:ext cx="5007272" cy="301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None/>
            </a:pPr>
            <a:r>
              <a:rPr lang="en-IN" dirty="0">
                <a:solidFill>
                  <a:schemeClr val="bg1"/>
                </a:solidFill>
              </a:rPr>
              <a:t>	Deepfake media poses a growing threat to digital integrity, social trust, and cybersecurity. </a:t>
            </a:r>
          </a:p>
          <a:p>
            <a:pPr algn="l">
              <a:buNone/>
            </a:pPr>
            <a:r>
              <a:rPr lang="en-IN" dirty="0">
                <a:solidFill>
                  <a:schemeClr val="bg1"/>
                </a:solidFill>
              </a:rPr>
              <a:t>	</a:t>
            </a:r>
          </a:p>
          <a:p>
            <a:pPr algn="l">
              <a:buNone/>
            </a:pPr>
            <a:r>
              <a:rPr lang="en-IN" dirty="0">
                <a:solidFill>
                  <a:schemeClr val="bg1"/>
                </a:solidFill>
              </a:rPr>
              <a:t>	With AI-generated content becoming more realistic, it’s crucial to design systems that can:</a:t>
            </a:r>
          </a:p>
          <a:p>
            <a:pPr algn="l">
              <a:buNone/>
            </a:pPr>
            <a:endParaRPr lang="en-IN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Detect fake visual and audio media,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Provide localized evidence of manipulation,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Scale to various real-world applications including journalism, digital forensics, and social media moderation.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i="1" dirty="0">
                <a:solidFill>
                  <a:schemeClr val="bg1"/>
                </a:solidFill>
              </a:rPr>
              <a:t>	</a:t>
            </a:r>
            <a:r>
              <a:rPr lang="en-IN" i="1" dirty="0" err="1">
                <a:solidFill>
                  <a:schemeClr val="bg1"/>
                </a:solidFill>
              </a:rPr>
              <a:t>Deeflyzer</a:t>
            </a:r>
            <a:r>
              <a:rPr lang="en-IN" dirty="0">
                <a:solidFill>
                  <a:schemeClr val="bg1"/>
                </a:solidFill>
              </a:rPr>
              <a:t> addresses this with a dual-path hybrid model integrating InceptionV3 + LSTM and Wav2Vec 2.0.</a:t>
            </a:r>
          </a:p>
        </p:txBody>
      </p:sp>
      <p:cxnSp>
        <p:nvCxnSpPr>
          <p:cNvPr id="2" name="Google Shape;172;p39">
            <a:extLst>
              <a:ext uri="{FF2B5EF4-FFF2-40B4-BE49-F238E27FC236}">
                <a16:creationId xmlns:a16="http://schemas.microsoft.com/office/drawing/2014/main" id="{423C40E9-8A9A-C4AD-6956-9E4FE9A86654}"/>
              </a:ext>
            </a:extLst>
          </p:cNvPr>
          <p:cNvCxnSpPr>
            <a:cxnSpLocks/>
          </p:cNvCxnSpPr>
          <p:nvPr/>
        </p:nvCxnSpPr>
        <p:spPr>
          <a:xfrm>
            <a:off x="387995" y="1097568"/>
            <a:ext cx="26859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oogle Shape;2381;p73">
            <a:extLst>
              <a:ext uri="{FF2B5EF4-FFF2-40B4-BE49-F238E27FC236}">
                <a16:creationId xmlns:a16="http://schemas.microsoft.com/office/drawing/2014/main" id="{94591812-582F-7C4E-89DD-8876458EE967}"/>
              </a:ext>
            </a:extLst>
          </p:cNvPr>
          <p:cNvGrpSpPr/>
          <p:nvPr/>
        </p:nvGrpSpPr>
        <p:grpSpPr>
          <a:xfrm>
            <a:off x="7517566" y="3874958"/>
            <a:ext cx="1370297" cy="1151700"/>
            <a:chOff x="4791775" y="1877500"/>
            <a:chExt cx="66725" cy="36975"/>
          </a:xfrm>
        </p:grpSpPr>
        <p:sp>
          <p:nvSpPr>
            <p:cNvPr id="5" name="Google Shape;2382;p73">
              <a:extLst>
                <a:ext uri="{FF2B5EF4-FFF2-40B4-BE49-F238E27FC236}">
                  <a16:creationId xmlns:a16="http://schemas.microsoft.com/office/drawing/2014/main" id="{C67CF3C3-FAD7-353B-E3C7-C0F6CABC8B75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383;p73">
              <a:extLst>
                <a:ext uri="{FF2B5EF4-FFF2-40B4-BE49-F238E27FC236}">
                  <a16:creationId xmlns:a16="http://schemas.microsoft.com/office/drawing/2014/main" id="{A3DC47AD-5A05-4C5D-263B-392326D5F87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1D817A-2315-6F50-7F71-09D23410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05" y="626216"/>
            <a:ext cx="3743287" cy="18452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5BCC093-CC14-24C2-B108-5307918D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04" y="2571750"/>
            <a:ext cx="3719897" cy="247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3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B387D8ED-3664-64E1-ACF7-A6760DC6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A7027DF0-A7B5-DC0E-CC7C-7C71DAC58C34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59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dirty="0">
                <a:solidFill>
                  <a:schemeClr val="accent1"/>
                </a:solidFill>
              </a:rPr>
              <a:t>Literature Survey:</a:t>
            </a:r>
          </a:p>
        </p:txBody>
      </p:sp>
      <p:sp>
        <p:nvSpPr>
          <p:cNvPr id="9" name="Google Shape;171;p39">
            <a:extLst>
              <a:ext uri="{FF2B5EF4-FFF2-40B4-BE49-F238E27FC236}">
                <a16:creationId xmlns:a16="http://schemas.microsoft.com/office/drawing/2014/main" id="{16446DC3-2AB4-C923-5A81-8B3A90F358AC}"/>
              </a:ext>
            </a:extLst>
          </p:cNvPr>
          <p:cNvSpPr txBox="1">
            <a:spLocks/>
          </p:cNvSpPr>
          <p:nvPr/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E7FCA301-F2D8-4439-B0A5-174E3A8B0572}"/>
              </a:ext>
            </a:extLst>
          </p:cNvPr>
          <p:cNvCxnSpPr>
            <a:cxnSpLocks/>
          </p:cNvCxnSpPr>
          <p:nvPr/>
        </p:nvCxnSpPr>
        <p:spPr>
          <a:xfrm>
            <a:off x="1033400" y="973581"/>
            <a:ext cx="36276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C96938-677D-6DB4-D536-B49FB3223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56847"/>
              </p:ext>
            </p:extLst>
          </p:nvPr>
        </p:nvGraphicFramePr>
        <p:xfrm>
          <a:off x="975181" y="1246025"/>
          <a:ext cx="6962111" cy="32485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3072">
                  <a:extLst>
                    <a:ext uri="{9D8B030D-6E8A-4147-A177-3AD203B41FA5}">
                      <a16:colId xmlns:a16="http://schemas.microsoft.com/office/drawing/2014/main" val="3887613273"/>
                    </a:ext>
                  </a:extLst>
                </a:gridCol>
                <a:gridCol w="2731663">
                  <a:extLst>
                    <a:ext uri="{9D8B030D-6E8A-4147-A177-3AD203B41FA5}">
                      <a16:colId xmlns:a16="http://schemas.microsoft.com/office/drawing/2014/main" val="1202016318"/>
                    </a:ext>
                  </a:extLst>
                </a:gridCol>
                <a:gridCol w="587764">
                  <a:extLst>
                    <a:ext uri="{9D8B030D-6E8A-4147-A177-3AD203B41FA5}">
                      <a16:colId xmlns:a16="http://schemas.microsoft.com/office/drawing/2014/main" val="814252178"/>
                    </a:ext>
                  </a:extLst>
                </a:gridCol>
                <a:gridCol w="866632">
                  <a:extLst>
                    <a:ext uri="{9D8B030D-6E8A-4147-A177-3AD203B41FA5}">
                      <a16:colId xmlns:a16="http://schemas.microsoft.com/office/drawing/2014/main" val="638861970"/>
                    </a:ext>
                  </a:extLst>
                </a:gridCol>
                <a:gridCol w="2242980">
                  <a:extLst>
                    <a:ext uri="{9D8B030D-6E8A-4147-A177-3AD203B41FA5}">
                      <a16:colId xmlns:a16="http://schemas.microsoft.com/office/drawing/2014/main" val="2160752369"/>
                    </a:ext>
                  </a:extLst>
                </a:gridCol>
              </a:tblGrid>
              <a:tr h="393591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Name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Scopus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754130"/>
                  </a:ext>
                </a:extLst>
              </a:tr>
              <a:tr h="596766"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Boosting Deepfake Detection Generalizability via Expansive Learning and Confidence Judgement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Suitable for all Deepfake Generation Techniques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858259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2.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Deep Fake Detection using Adversarial Ensemble Techniques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Prone to Adversarial Attacks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11578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3.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Audio Deepfake Detection and Classification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Cannot Classify AI Generated Voice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24660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4.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Dynamic and Static Features Extraction for Deepfake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Feature Extraction Varies due to Video Condition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619519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5.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 Face Forgery Video Detection Model Based on Knowledge Distillation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Computational Cost reduction affecting accuracy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344702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6.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Deepfake Classification for Human Faces using Custom CNN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Inefficiency of datasets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236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43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B34BEBA5-CF60-358A-C3D4-D0F478B7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03EA80CA-822C-CC22-D891-0C714CADDA55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59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dirty="0">
                <a:solidFill>
                  <a:schemeClr val="accent1"/>
                </a:solidFill>
              </a:rPr>
              <a:t>Literature Survey:</a:t>
            </a:r>
          </a:p>
        </p:txBody>
      </p:sp>
      <p:sp>
        <p:nvSpPr>
          <p:cNvPr id="9" name="Google Shape;171;p39">
            <a:extLst>
              <a:ext uri="{FF2B5EF4-FFF2-40B4-BE49-F238E27FC236}">
                <a16:creationId xmlns:a16="http://schemas.microsoft.com/office/drawing/2014/main" id="{4B509182-CC55-8719-D5EB-463D64ADDC8E}"/>
              </a:ext>
            </a:extLst>
          </p:cNvPr>
          <p:cNvSpPr txBox="1">
            <a:spLocks/>
          </p:cNvSpPr>
          <p:nvPr/>
        </p:nvSpPr>
        <p:spPr>
          <a:xfrm>
            <a:off x="811084" y="148855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31A5FE3A-8305-7C4D-6742-4ED8253FEE71}"/>
              </a:ext>
            </a:extLst>
          </p:cNvPr>
          <p:cNvCxnSpPr>
            <a:cxnSpLocks/>
          </p:cNvCxnSpPr>
          <p:nvPr/>
        </p:nvCxnSpPr>
        <p:spPr>
          <a:xfrm>
            <a:off x="1033400" y="987229"/>
            <a:ext cx="36477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1D6F4A-529F-9EA9-6F96-EA429634B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09832"/>
              </p:ext>
            </p:extLst>
          </p:nvPr>
        </p:nvGraphicFramePr>
        <p:xfrm>
          <a:off x="953428" y="1246025"/>
          <a:ext cx="7036329" cy="34162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8043">
                  <a:extLst>
                    <a:ext uri="{9D8B030D-6E8A-4147-A177-3AD203B41FA5}">
                      <a16:colId xmlns:a16="http://schemas.microsoft.com/office/drawing/2014/main" val="3887613273"/>
                    </a:ext>
                  </a:extLst>
                </a:gridCol>
                <a:gridCol w="2760476">
                  <a:extLst>
                    <a:ext uri="{9D8B030D-6E8A-4147-A177-3AD203B41FA5}">
                      <a16:colId xmlns:a16="http://schemas.microsoft.com/office/drawing/2014/main" val="1202016318"/>
                    </a:ext>
                  </a:extLst>
                </a:gridCol>
                <a:gridCol w="643633">
                  <a:extLst>
                    <a:ext uri="{9D8B030D-6E8A-4147-A177-3AD203B41FA5}">
                      <a16:colId xmlns:a16="http://schemas.microsoft.com/office/drawing/2014/main" val="814252178"/>
                    </a:ext>
                  </a:extLst>
                </a:gridCol>
                <a:gridCol w="921224">
                  <a:extLst>
                    <a:ext uri="{9D8B030D-6E8A-4147-A177-3AD203B41FA5}">
                      <a16:colId xmlns:a16="http://schemas.microsoft.com/office/drawing/2014/main" val="4193501599"/>
                    </a:ext>
                  </a:extLst>
                </a:gridCol>
                <a:gridCol w="2132953">
                  <a:extLst>
                    <a:ext uri="{9D8B030D-6E8A-4147-A177-3AD203B41FA5}">
                      <a16:colId xmlns:a16="http://schemas.microsoft.com/office/drawing/2014/main" val="2160752369"/>
                    </a:ext>
                  </a:extLst>
                </a:gridCol>
              </a:tblGrid>
              <a:tr h="393591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Name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Scopus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754130"/>
                  </a:ext>
                </a:extLst>
              </a:tr>
              <a:tr h="596877"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7.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Contrastive Learning for </a:t>
                      </a:r>
                      <a:r>
                        <a:rPr lang="en-US" sz="1100" dirty="0" err="1"/>
                        <a:t>DeepFake</a:t>
                      </a:r>
                      <a:r>
                        <a:rPr lang="en-US" sz="1100" dirty="0"/>
                        <a:t> Classification and Localization via Multi-Label Ranking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pPr algn="just"/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Localization causes excessive computational cost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858259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8.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Preserving Fairness Generalization in Deepfake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Bias in deepfake detection models with unfair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11578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9.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Exploiting Style Latent Flows for Generalizing Deepfake Video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Poor adaption to unseen deepfake techniques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24660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10.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Rethinking the Up-Sampling Operations in CNN-Based Generative Network for Generalizable Deepfake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CNN-based up-sampling introduces artifacts that may affect detection models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619519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11.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AVFF: Audio-Visual Feature Fusion for Video Deepfake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Cannot perform well when combined and no localization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344702"/>
                  </a:ext>
                </a:extLst>
              </a:tr>
              <a:tr h="393591">
                <a:tc>
                  <a:txBody>
                    <a:bodyPr/>
                    <a:lstStyle/>
                    <a:p>
                      <a:r>
                        <a:rPr lang="en-US" sz="1100" dirty="0"/>
                        <a:t>12.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Spatial Vision Transformer: A Novel Approach to Deepfake Video Detection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2024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IEEE</a:t>
                      </a:r>
                      <a:endParaRPr lang="en-IN" sz="1100" dirty="0"/>
                    </a:p>
                    <a:p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High Computational Costs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236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2286-F223-46B7-B58A-D39961C7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38" y="265144"/>
            <a:ext cx="5735700" cy="941400"/>
          </a:xfrm>
        </p:spPr>
        <p:txBody>
          <a:bodyPr/>
          <a:lstStyle/>
          <a:p>
            <a:pPr algn="l"/>
            <a:r>
              <a:rPr lang="en-IN" sz="3600" b="1" u="sng" dirty="0"/>
              <a:t>Methodology: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F570E-7340-C89D-49B7-5A9C0103E58E}"/>
              </a:ext>
            </a:extLst>
          </p:cNvPr>
          <p:cNvSpPr txBox="1"/>
          <p:nvPr/>
        </p:nvSpPr>
        <p:spPr>
          <a:xfrm>
            <a:off x="382249" y="1086786"/>
            <a:ext cx="43846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Video Deepfake Detection: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Frame Extraction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InceptionV3 (CNN):</a:t>
            </a:r>
            <a:r>
              <a:rPr lang="en-IN" dirty="0">
                <a:solidFill>
                  <a:schemeClr val="bg1"/>
                </a:solidFill>
              </a:rPr>
              <a:t> Spatial feature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LSTM (RNN):</a:t>
            </a:r>
            <a:r>
              <a:rPr lang="en-IN" dirty="0">
                <a:solidFill>
                  <a:schemeClr val="bg1"/>
                </a:solidFill>
              </a:rPr>
              <a:t> Temporal feature </a:t>
            </a:r>
            <a:r>
              <a:rPr lang="en-IN" dirty="0" err="1">
                <a:solidFill>
                  <a:schemeClr val="bg1"/>
                </a:solidFill>
              </a:rPr>
              <a:t>modeling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Output:</a:t>
            </a:r>
            <a:r>
              <a:rPr lang="en-IN" dirty="0">
                <a:solidFill>
                  <a:schemeClr val="bg1"/>
                </a:solidFill>
              </a:rPr>
              <a:t> Binary classification (Real/Fake)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Audio Deepfake Detection: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Audio Preprocessing (Waveform)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Wav2Vec 2.0 (Transformer):</a:t>
            </a:r>
            <a:r>
              <a:rPr lang="en-IN" dirty="0">
                <a:solidFill>
                  <a:schemeClr val="bg1"/>
                </a:solidFill>
              </a:rPr>
              <a:t> Latent speech embedding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Output:</a:t>
            </a:r>
            <a:r>
              <a:rPr lang="en-IN" dirty="0">
                <a:solidFill>
                  <a:schemeClr val="bg1"/>
                </a:solidFill>
              </a:rPr>
              <a:t> Real or Fake classification</a:t>
            </a:r>
          </a:p>
          <a:p>
            <a:pPr>
              <a:buClr>
                <a:schemeClr val="bg1"/>
              </a:buClr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System Features: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Media upload via web interface (</a:t>
            </a:r>
            <a:r>
              <a:rPr lang="en-IN" dirty="0" err="1">
                <a:solidFill>
                  <a:schemeClr val="bg1"/>
                </a:solidFill>
              </a:rPr>
              <a:t>NextJS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Real-time classification via </a:t>
            </a:r>
            <a:r>
              <a:rPr lang="en-IN" dirty="0" err="1">
                <a:solidFill>
                  <a:schemeClr val="bg1"/>
                </a:solidFill>
              </a:rPr>
              <a:t>FastAPI</a:t>
            </a:r>
            <a:r>
              <a:rPr lang="en-IN" dirty="0">
                <a:solidFill>
                  <a:schemeClr val="bg1"/>
                </a:solidFill>
              </a:rPr>
              <a:t> backend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Localization of manipulated facial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0BB8C-06A6-1607-F3A2-5CDA1B13ADE0}"/>
              </a:ext>
            </a:extLst>
          </p:cNvPr>
          <p:cNvSpPr/>
          <p:nvPr/>
        </p:nvSpPr>
        <p:spPr>
          <a:xfrm>
            <a:off x="5291528" y="367260"/>
            <a:ext cx="3627620" cy="4601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425FF-AF6A-4002-EA85-956B8BFD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408" y="368217"/>
            <a:ext cx="3071859" cy="46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703D3E49-C10B-F416-903D-5A1CCE35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F869C7EF-B621-CC81-1729-DE54270B42A6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59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dirty="0">
                <a:solidFill>
                  <a:schemeClr val="accent1"/>
                </a:solidFill>
              </a:rPr>
              <a:t>Flow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B39A7-2277-BF57-8371-27504AE4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3" y="1374845"/>
            <a:ext cx="8387713" cy="3323630"/>
          </a:xfrm>
          <a:prstGeom prst="rect">
            <a:avLst/>
          </a:prstGeom>
        </p:spPr>
      </p:pic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862A9DEB-056E-EF81-C49C-F6FD9176798C}"/>
              </a:ext>
            </a:extLst>
          </p:cNvPr>
          <p:cNvCxnSpPr>
            <a:cxnSpLocks/>
          </p:cNvCxnSpPr>
          <p:nvPr/>
        </p:nvCxnSpPr>
        <p:spPr>
          <a:xfrm>
            <a:off x="1005729" y="973581"/>
            <a:ext cx="29998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9121420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1349</Words>
  <Application>Microsoft Office PowerPoint</Application>
  <PresentationFormat>On-screen Show (16:9)</PresentationFormat>
  <Paragraphs>236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Wingdings</vt:lpstr>
      <vt:lpstr>Proxima Nova</vt:lpstr>
      <vt:lpstr>Times New Roman</vt:lpstr>
      <vt:lpstr>Arial</vt:lpstr>
      <vt:lpstr>Constantia</vt:lpstr>
      <vt:lpstr>Calibri</vt:lpstr>
      <vt:lpstr>Proxima Nova Semibold</vt:lpstr>
      <vt:lpstr>Slidesgo Final Pages</vt:lpstr>
      <vt:lpstr>PowerPoint Presentation</vt:lpstr>
      <vt:lpstr>Content:</vt:lpstr>
      <vt:lpstr>Problem Statement</vt:lpstr>
      <vt:lpstr>Aims &amp; Objectives</vt:lpstr>
      <vt:lpstr>PowerPoint Presentation</vt:lpstr>
      <vt:lpstr>PowerPoint Presentation</vt:lpstr>
      <vt:lpstr>PowerPoint Presentation</vt:lpstr>
      <vt:lpstr>Methodology:</vt:lpstr>
      <vt:lpstr>PowerPoint Presentation</vt:lpstr>
      <vt:lpstr>Results</vt:lpstr>
      <vt:lpstr>Outputs</vt:lpstr>
      <vt:lpstr>Results</vt:lpstr>
      <vt:lpstr>Conclusion</vt:lpstr>
      <vt:lpstr>References</vt:lpstr>
      <vt:lpstr>Publication Details </vt:lpstr>
      <vt:lpstr>Achievement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Riya</dc:creator>
  <cp:lastModifiedBy>Soham Kolapkar</cp:lastModifiedBy>
  <cp:revision>69</cp:revision>
  <dcterms:modified xsi:type="dcterms:W3CDTF">2025-06-12T15:21:05Z</dcterms:modified>
</cp:coreProperties>
</file>